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5"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6893AD1C-9529-4027-8188-162316D3A970}" type="datetimeFigureOut">
              <a:rPr lang="en-IN" smtClean="0"/>
              <a:t>03-04-2020</a:t>
            </a:fld>
            <a:endParaRPr lang="en-IN"/>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IN"/>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AF83CEB0-547E-4F49-833F-EF5B9759213D}" type="slidenum">
              <a:rPr lang="en-IN" smtClean="0"/>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893AD1C-9529-4027-8188-162316D3A970}" type="datetimeFigureOut">
              <a:rPr lang="en-IN" smtClean="0"/>
              <a:t>03-04-2020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AF83CEB0-547E-4F49-833F-EF5B9759213D}"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893AD1C-9529-4027-8188-162316D3A970}" type="datetimeFigureOut">
              <a:rPr lang="en-IN" smtClean="0"/>
              <a:t>03-04-2020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AF83CEB0-547E-4F49-833F-EF5B9759213D}"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893AD1C-9529-4027-8188-162316D3A970}" type="datetimeFigureOut">
              <a:rPr lang="en-IN" smtClean="0"/>
              <a:t>03-04-2020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AF83CEB0-547E-4F49-833F-EF5B9759213D}" type="slidenum">
              <a:rPr lang="en-IN" smtClean="0"/>
              <a:t>‹#›</a:t>
            </a:fld>
            <a:endParaRPr lang="en-IN"/>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6893AD1C-9529-4027-8188-162316D3A970}" type="datetimeFigureOut">
              <a:rPr lang="en-IN" smtClean="0"/>
              <a:t>03-04-2020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AF83CEB0-547E-4F49-833F-EF5B9759213D}" type="slidenum">
              <a:rPr lang="en-IN" smtClean="0"/>
              <a:t>‹#›</a:t>
            </a:fld>
            <a:endParaRPr lang="en-IN"/>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893AD1C-9529-4027-8188-162316D3A970}" type="datetimeFigureOut">
              <a:rPr lang="en-IN" smtClean="0"/>
              <a:t>03-04-2020</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AF83CEB0-547E-4F49-833F-EF5B9759213D}" type="slidenum">
              <a:rPr lang="en-IN" smtClean="0"/>
              <a:t>‹#›</a:t>
            </a:fld>
            <a:endParaRPr lang="en-IN"/>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893AD1C-9529-4027-8188-162316D3A970}" type="datetimeFigureOut">
              <a:rPr lang="en-IN" smtClean="0"/>
              <a:t>03-04-2020</a:t>
            </a:fld>
            <a:endParaRPr lang="en-IN"/>
          </a:p>
        </p:txBody>
      </p:sp>
      <p:sp>
        <p:nvSpPr>
          <p:cNvPr id="8" name="Footer Placeholder 7"/>
          <p:cNvSpPr>
            <a:spLocks noGrp="1"/>
          </p:cNvSpPr>
          <p:nvPr>
            <p:ph type="ftr" sz="quarter" idx="11"/>
          </p:nvPr>
        </p:nvSpPr>
        <p:spPr/>
        <p:txBody>
          <a:bodyPr/>
          <a:lstStyle>
            <a:extLst/>
          </a:lstStyle>
          <a:p>
            <a:endParaRPr lang="en-IN"/>
          </a:p>
        </p:txBody>
      </p:sp>
      <p:sp>
        <p:nvSpPr>
          <p:cNvPr id="9" name="Slide Number Placeholder 8"/>
          <p:cNvSpPr>
            <a:spLocks noGrp="1"/>
          </p:cNvSpPr>
          <p:nvPr>
            <p:ph type="sldNum" sz="quarter" idx="12"/>
          </p:nvPr>
        </p:nvSpPr>
        <p:spPr/>
        <p:txBody>
          <a:bodyPr/>
          <a:lstStyle>
            <a:extLst/>
          </a:lstStyle>
          <a:p>
            <a:fld id="{AF83CEB0-547E-4F49-833F-EF5B9759213D}" type="slidenum">
              <a:rPr lang="en-IN" smtClean="0"/>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6893AD1C-9529-4027-8188-162316D3A970}" type="datetimeFigureOut">
              <a:rPr lang="en-IN" smtClean="0"/>
              <a:t>03-04-2020</a:t>
            </a:fld>
            <a:endParaRPr lang="en-IN"/>
          </a:p>
        </p:txBody>
      </p:sp>
      <p:sp>
        <p:nvSpPr>
          <p:cNvPr id="4" name="Footer Placeholder 3"/>
          <p:cNvSpPr>
            <a:spLocks noGrp="1"/>
          </p:cNvSpPr>
          <p:nvPr>
            <p:ph type="ftr" sz="quarter" idx="11"/>
          </p:nvPr>
        </p:nvSpPr>
        <p:spPr/>
        <p:txBody>
          <a:bodyPr/>
          <a:lstStyle>
            <a:extLst/>
          </a:lstStyle>
          <a:p>
            <a:endParaRPr lang="en-IN"/>
          </a:p>
        </p:txBody>
      </p:sp>
      <p:sp>
        <p:nvSpPr>
          <p:cNvPr id="5" name="Slide Number Placeholder 4"/>
          <p:cNvSpPr>
            <a:spLocks noGrp="1"/>
          </p:cNvSpPr>
          <p:nvPr>
            <p:ph type="sldNum" sz="quarter" idx="12"/>
          </p:nvPr>
        </p:nvSpPr>
        <p:spPr/>
        <p:txBody>
          <a:bodyPr/>
          <a:lstStyle>
            <a:extLst/>
          </a:lstStyle>
          <a:p>
            <a:fld id="{AF83CEB0-547E-4F49-833F-EF5B9759213D}" type="slidenum">
              <a:rPr lang="en-IN" smtClean="0"/>
              <a:t>‹#›</a:t>
            </a:fld>
            <a:endParaRPr lang="en-IN"/>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6893AD1C-9529-4027-8188-162316D3A970}" type="datetimeFigureOut">
              <a:rPr lang="en-IN" smtClean="0"/>
              <a:t>03-04-2020</a:t>
            </a:fld>
            <a:endParaRPr lang="en-IN"/>
          </a:p>
        </p:txBody>
      </p:sp>
      <p:sp>
        <p:nvSpPr>
          <p:cNvPr id="3" name="Footer Placeholder 2"/>
          <p:cNvSpPr>
            <a:spLocks noGrp="1"/>
          </p:cNvSpPr>
          <p:nvPr>
            <p:ph type="ftr" sz="quarter" idx="11"/>
          </p:nvPr>
        </p:nvSpPr>
        <p:spPr/>
        <p:txBody>
          <a:bodyPr/>
          <a:lstStyle>
            <a:extLst/>
          </a:lstStyle>
          <a:p>
            <a:endParaRPr lang="en-IN"/>
          </a:p>
        </p:txBody>
      </p:sp>
      <p:sp>
        <p:nvSpPr>
          <p:cNvPr id="4" name="Slide Number Placeholder 3"/>
          <p:cNvSpPr>
            <a:spLocks noGrp="1"/>
          </p:cNvSpPr>
          <p:nvPr>
            <p:ph type="sldNum" sz="quarter" idx="12"/>
          </p:nvPr>
        </p:nvSpPr>
        <p:spPr/>
        <p:txBody>
          <a:bodyPr/>
          <a:lstStyle>
            <a:extLst/>
          </a:lstStyle>
          <a:p>
            <a:fld id="{AF83CEB0-547E-4F49-833F-EF5B9759213D}"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6893AD1C-9529-4027-8188-162316D3A970}" type="datetimeFigureOut">
              <a:rPr lang="en-IN" smtClean="0"/>
              <a:t>03-04-2020</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AF83CEB0-547E-4F49-833F-EF5B9759213D}" type="slidenum">
              <a:rPr lang="en-IN" smtClean="0"/>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6893AD1C-9529-4027-8188-162316D3A970}" type="datetimeFigureOut">
              <a:rPr lang="en-IN" smtClean="0"/>
              <a:t>03-04-2020</a:t>
            </a:fld>
            <a:endParaRPr lang="en-IN"/>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IN"/>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AF83CEB0-547E-4F49-833F-EF5B9759213D}" type="slidenum">
              <a:rPr lang="en-IN" smtClean="0"/>
              <a:t>‹#›</a:t>
            </a:fld>
            <a:endParaRPr lang="en-IN"/>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6893AD1C-9529-4027-8188-162316D3A970}" type="datetimeFigureOut">
              <a:rPr lang="en-IN" smtClean="0"/>
              <a:t>03-04-2020</a:t>
            </a:fld>
            <a:endParaRPr lang="en-IN"/>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IN"/>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AF83CEB0-547E-4F49-833F-EF5B9759213D}" type="slidenum">
              <a:rPr lang="en-IN" smtClean="0"/>
              <a:t>‹#›</a:t>
            </a:fld>
            <a:endParaRPr lang="en-IN"/>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1196752"/>
            <a:ext cx="7918648" cy="3249706"/>
          </a:xfrm>
        </p:spPr>
        <p:txBody>
          <a:bodyPr>
            <a:normAutofit/>
          </a:bodyPr>
          <a:lstStyle/>
          <a:p>
            <a:r>
              <a:rPr lang="en-US" sz="3200" dirty="0" smtClean="0">
                <a:solidFill>
                  <a:srgbClr val="FF0000"/>
                </a:solidFill>
              </a:rPr>
              <a:t>On Proof (</a:t>
            </a:r>
            <a:r>
              <a:rPr lang="en-US" sz="3200" dirty="0">
                <a:solidFill>
                  <a:srgbClr val="FF0000"/>
                </a:solidFill>
              </a:rPr>
              <a:t>Contd.)</a:t>
            </a:r>
            <a:br>
              <a:rPr lang="en-US" sz="3200" dirty="0">
                <a:solidFill>
                  <a:srgbClr val="FF0000"/>
                </a:solidFill>
              </a:rPr>
            </a:br>
            <a:r>
              <a:rPr lang="en-US" sz="3200" dirty="0" smtClean="0">
                <a:solidFill>
                  <a:srgbClr val="FF0000"/>
                </a:solidFill>
              </a:rPr>
              <a:t>(a) ii- Facts </a:t>
            </a:r>
            <a:r>
              <a:rPr lang="en-US" sz="3200" dirty="0">
                <a:solidFill>
                  <a:srgbClr val="FF0000"/>
                </a:solidFill>
              </a:rPr>
              <a:t>which the parties are prohibited from proving – Doctrine of Estoppel – sections 115-117 </a:t>
            </a:r>
            <a:endParaRPr lang="en-IN" sz="3200" dirty="0">
              <a:solidFill>
                <a:srgbClr val="FF0000"/>
              </a:solidFill>
            </a:endParaRPr>
          </a:p>
        </p:txBody>
      </p:sp>
    </p:spTree>
    <p:extLst>
      <p:ext uri="{BB962C8B-B14F-4D97-AF65-F5344CB8AC3E}">
        <p14:creationId xmlns:p14="http://schemas.microsoft.com/office/powerpoint/2010/main" val="36784415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32656"/>
            <a:ext cx="8229600" cy="5674635"/>
          </a:xfrm>
        </p:spPr>
        <p:txBody>
          <a:bodyPr>
            <a:normAutofit lnSpcReduction="10000"/>
          </a:bodyPr>
          <a:lstStyle/>
          <a:p>
            <a:pPr marL="109728" indent="0">
              <a:buNone/>
            </a:pPr>
            <a:r>
              <a:rPr lang="en-US" b="1" u="sng" dirty="0">
                <a:solidFill>
                  <a:srgbClr val="FF0000"/>
                </a:solidFill>
              </a:rPr>
              <a:t>Estoppel</a:t>
            </a:r>
          </a:p>
          <a:p>
            <a:pPr marL="109728" indent="0">
              <a:buNone/>
            </a:pPr>
            <a:endParaRPr lang="en-US" sz="2800" dirty="0"/>
          </a:p>
          <a:p>
            <a:pPr marL="109728" indent="0">
              <a:buNone/>
            </a:pPr>
            <a:r>
              <a:rPr lang="en-US" sz="2800" dirty="0"/>
              <a:t>Chapter VIII of the Act contains Estoppel. Sections 115, 116 and 117 talk about the doctrine of Estoppel.</a:t>
            </a:r>
          </a:p>
          <a:p>
            <a:pPr marL="109728" indent="0">
              <a:buNone/>
            </a:pPr>
            <a:endParaRPr lang="en-US" sz="2800" dirty="0"/>
          </a:p>
          <a:p>
            <a:pPr marL="109728" indent="0">
              <a:buNone/>
            </a:pPr>
            <a:r>
              <a:rPr lang="en-US" sz="2800" dirty="0">
                <a:solidFill>
                  <a:srgbClr val="FF0000"/>
                </a:solidFill>
              </a:rPr>
              <a:t>Section 115 can be broken down as follows:</a:t>
            </a:r>
          </a:p>
          <a:p>
            <a:pPr marL="109728" indent="0">
              <a:buNone/>
            </a:pPr>
            <a:endParaRPr lang="en-US" sz="2800" dirty="0"/>
          </a:p>
          <a:p>
            <a:r>
              <a:rPr lang="en-US" dirty="0"/>
              <a:t>When one </a:t>
            </a:r>
            <a:r>
              <a:rPr lang="en-US" dirty="0">
                <a:solidFill>
                  <a:srgbClr val="FF0000"/>
                </a:solidFill>
              </a:rPr>
              <a:t>person</a:t>
            </a:r>
            <a:r>
              <a:rPr lang="en-US" dirty="0"/>
              <a:t> has</a:t>
            </a:r>
          </a:p>
          <a:p>
            <a:r>
              <a:rPr lang="en-US" dirty="0"/>
              <a:t>by his </a:t>
            </a:r>
            <a:r>
              <a:rPr lang="en-US" dirty="0">
                <a:solidFill>
                  <a:srgbClr val="FF0000"/>
                </a:solidFill>
              </a:rPr>
              <a:t>declaration, act </a:t>
            </a:r>
            <a:r>
              <a:rPr lang="en-US" dirty="0"/>
              <a:t>or</a:t>
            </a:r>
            <a:r>
              <a:rPr lang="en-US" dirty="0">
                <a:solidFill>
                  <a:srgbClr val="FF0000"/>
                </a:solidFill>
              </a:rPr>
              <a:t> omission</a:t>
            </a:r>
            <a:endParaRPr lang="en-US" dirty="0"/>
          </a:p>
          <a:p>
            <a:r>
              <a:rPr lang="en-US" dirty="0">
                <a:solidFill>
                  <a:srgbClr val="FF0000"/>
                </a:solidFill>
              </a:rPr>
              <a:t>intentionally </a:t>
            </a:r>
            <a:r>
              <a:rPr lang="en-US" dirty="0"/>
              <a:t>caused or </a:t>
            </a:r>
            <a:r>
              <a:rPr lang="en-US" dirty="0">
                <a:solidFill>
                  <a:srgbClr val="FF0000"/>
                </a:solidFill>
              </a:rPr>
              <a:t>permitted</a:t>
            </a:r>
            <a:r>
              <a:rPr lang="en-US" dirty="0"/>
              <a:t> another person</a:t>
            </a:r>
          </a:p>
          <a:p>
            <a:r>
              <a:rPr lang="en-US" dirty="0"/>
              <a:t>to </a:t>
            </a:r>
            <a:r>
              <a:rPr lang="en-US" dirty="0">
                <a:solidFill>
                  <a:srgbClr val="FF0000"/>
                </a:solidFill>
              </a:rPr>
              <a:t>believe a thing to be true </a:t>
            </a:r>
            <a:r>
              <a:rPr lang="en-US" dirty="0"/>
              <a:t>and </a:t>
            </a:r>
          </a:p>
          <a:p>
            <a:pPr marL="109728" indent="0">
              <a:buNone/>
            </a:pPr>
            <a:endParaRPr lang="en-IN" dirty="0"/>
          </a:p>
        </p:txBody>
      </p:sp>
    </p:spTree>
    <p:extLst>
      <p:ext uri="{BB962C8B-B14F-4D97-AF65-F5344CB8AC3E}">
        <p14:creationId xmlns:p14="http://schemas.microsoft.com/office/powerpoint/2010/main" val="32475174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76672"/>
            <a:ext cx="8229600" cy="5530619"/>
          </a:xfrm>
        </p:spPr>
        <p:txBody>
          <a:bodyPr>
            <a:normAutofit fontScale="92500" lnSpcReduction="10000"/>
          </a:bodyPr>
          <a:lstStyle/>
          <a:p>
            <a:r>
              <a:rPr lang="en-US" dirty="0" smtClean="0"/>
              <a:t>to </a:t>
            </a:r>
            <a:r>
              <a:rPr lang="en-US" dirty="0" smtClean="0">
                <a:solidFill>
                  <a:srgbClr val="FF0000"/>
                </a:solidFill>
              </a:rPr>
              <a:t>act upon such belief</a:t>
            </a:r>
            <a:endParaRPr lang="en-US" dirty="0" smtClean="0"/>
          </a:p>
          <a:p>
            <a:endParaRPr lang="en-US" dirty="0" smtClean="0"/>
          </a:p>
          <a:p>
            <a:r>
              <a:rPr lang="en-US" dirty="0" smtClean="0"/>
              <a:t>neither he nor his representative </a:t>
            </a:r>
          </a:p>
          <a:p>
            <a:pPr marL="109728" indent="0">
              <a:buNone/>
            </a:pPr>
            <a:endParaRPr lang="en-US" dirty="0" smtClean="0"/>
          </a:p>
          <a:p>
            <a:r>
              <a:rPr lang="en-US" dirty="0" smtClean="0">
                <a:solidFill>
                  <a:srgbClr val="FF0000"/>
                </a:solidFill>
              </a:rPr>
              <a:t>shall</a:t>
            </a:r>
            <a:r>
              <a:rPr lang="en-US" dirty="0" smtClean="0"/>
              <a:t> be allowed, in any </a:t>
            </a:r>
            <a:r>
              <a:rPr lang="en-US" dirty="0" smtClean="0">
                <a:solidFill>
                  <a:srgbClr val="FF0000"/>
                </a:solidFill>
              </a:rPr>
              <a:t>suit </a:t>
            </a:r>
            <a:r>
              <a:rPr lang="en-US" dirty="0" smtClean="0"/>
              <a:t>or </a:t>
            </a:r>
            <a:r>
              <a:rPr lang="en-US" dirty="0" smtClean="0">
                <a:solidFill>
                  <a:srgbClr val="FF0000"/>
                </a:solidFill>
              </a:rPr>
              <a:t>proceeding</a:t>
            </a:r>
          </a:p>
          <a:p>
            <a:pPr marL="109728" indent="0">
              <a:buNone/>
            </a:pPr>
            <a:endParaRPr lang="en-US" dirty="0" smtClean="0">
              <a:solidFill>
                <a:srgbClr val="FF0000"/>
              </a:solidFill>
            </a:endParaRPr>
          </a:p>
          <a:p>
            <a:r>
              <a:rPr lang="en-US" dirty="0" smtClean="0"/>
              <a:t>between </a:t>
            </a:r>
            <a:r>
              <a:rPr lang="en-US" dirty="0" smtClean="0">
                <a:solidFill>
                  <a:srgbClr val="FF0000"/>
                </a:solidFill>
              </a:rPr>
              <a:t>himself and such person or his representative</a:t>
            </a:r>
            <a:endParaRPr lang="en-US" dirty="0" smtClean="0"/>
          </a:p>
          <a:p>
            <a:pPr marL="109728" indent="0">
              <a:buNone/>
            </a:pPr>
            <a:endParaRPr lang="en-US" dirty="0" smtClean="0"/>
          </a:p>
          <a:p>
            <a:r>
              <a:rPr lang="en-US" dirty="0" smtClean="0"/>
              <a:t>to </a:t>
            </a:r>
            <a:r>
              <a:rPr lang="en-US" dirty="0" smtClean="0">
                <a:solidFill>
                  <a:srgbClr val="FF0000"/>
                </a:solidFill>
              </a:rPr>
              <a:t>deny the truth </a:t>
            </a:r>
            <a:r>
              <a:rPr lang="en-US" dirty="0" smtClean="0"/>
              <a:t>of that thing</a:t>
            </a:r>
          </a:p>
          <a:p>
            <a:pPr marL="109728" indent="0">
              <a:buNone/>
            </a:pPr>
            <a:endParaRPr lang="en-US" dirty="0" smtClean="0"/>
          </a:p>
          <a:p>
            <a:pPr marL="109728" indent="0">
              <a:buNone/>
            </a:pPr>
            <a:r>
              <a:rPr lang="en-US" dirty="0" smtClean="0"/>
              <a:t>It is important the person who acted upon such belief did not actually know about the truth. </a:t>
            </a:r>
          </a:p>
          <a:p>
            <a:pPr marL="109728" indent="0">
              <a:buNone/>
            </a:pPr>
            <a:r>
              <a:rPr lang="en-US" dirty="0" smtClean="0"/>
              <a:t>(Read the illustration carefully.)</a:t>
            </a:r>
            <a:endParaRPr lang="en-IN" dirty="0"/>
          </a:p>
        </p:txBody>
      </p:sp>
    </p:spTree>
    <p:extLst>
      <p:ext uri="{BB962C8B-B14F-4D97-AF65-F5344CB8AC3E}">
        <p14:creationId xmlns:p14="http://schemas.microsoft.com/office/powerpoint/2010/main" val="10796330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76672"/>
            <a:ext cx="8229600" cy="5530619"/>
          </a:xfrm>
        </p:spPr>
        <p:txBody>
          <a:bodyPr>
            <a:normAutofit/>
          </a:bodyPr>
          <a:lstStyle/>
          <a:p>
            <a:pPr marL="109728" indent="0">
              <a:buNone/>
            </a:pPr>
            <a:r>
              <a:rPr lang="en-US" u="sng" dirty="0" smtClean="0">
                <a:solidFill>
                  <a:srgbClr val="FF0000"/>
                </a:solidFill>
              </a:rPr>
              <a:t>Object of the Rule as laid down in </a:t>
            </a:r>
          </a:p>
          <a:p>
            <a:pPr marL="109728" indent="0">
              <a:buNone/>
            </a:pPr>
            <a:r>
              <a:rPr lang="en-US" u="sng" dirty="0" err="1" smtClean="0">
                <a:solidFill>
                  <a:srgbClr val="FF0000"/>
                </a:solidFill>
              </a:rPr>
              <a:t>Maddanappa</a:t>
            </a:r>
            <a:r>
              <a:rPr lang="en-US" u="sng" dirty="0" smtClean="0">
                <a:solidFill>
                  <a:srgbClr val="FF0000"/>
                </a:solidFill>
              </a:rPr>
              <a:t> </a:t>
            </a:r>
            <a:r>
              <a:rPr lang="en-US" u="sng" dirty="0">
                <a:solidFill>
                  <a:srgbClr val="FF0000"/>
                </a:solidFill>
              </a:rPr>
              <a:t>v. </a:t>
            </a:r>
            <a:r>
              <a:rPr lang="en-US" u="sng" dirty="0" err="1">
                <a:solidFill>
                  <a:srgbClr val="FF0000"/>
                </a:solidFill>
              </a:rPr>
              <a:t>Chandramma</a:t>
            </a:r>
            <a:r>
              <a:rPr lang="en-US" u="sng" dirty="0">
                <a:solidFill>
                  <a:srgbClr val="FF0000"/>
                </a:solidFill>
              </a:rPr>
              <a:t> AIR 1965 SC </a:t>
            </a:r>
            <a:r>
              <a:rPr lang="en-US" u="sng" dirty="0" smtClean="0">
                <a:solidFill>
                  <a:srgbClr val="FF0000"/>
                </a:solidFill>
              </a:rPr>
              <a:t>1812</a:t>
            </a:r>
            <a:r>
              <a:rPr lang="en-US" dirty="0" smtClean="0"/>
              <a:t>-</a:t>
            </a:r>
            <a:endParaRPr lang="en-US" dirty="0">
              <a:solidFill>
                <a:srgbClr val="FF0000"/>
              </a:solidFill>
            </a:endParaRPr>
          </a:p>
          <a:p>
            <a:pPr marL="109728" indent="0">
              <a:buNone/>
            </a:pPr>
            <a:r>
              <a:rPr lang="en-US" i="1" dirty="0" smtClean="0"/>
              <a:t>“The primary idea behind the rule is to prevent fraud and secure justice between the parties by promotion of good faith and honesty. Therefore, when one person makes a misrepresentation to the other about a fact he would not be shut out by the rule of estoppel if that other person knew the state of facts and must consequently not have been misled by the misrepresentation.”</a:t>
            </a:r>
          </a:p>
          <a:p>
            <a:pPr marL="109728" indent="0">
              <a:buNone/>
            </a:pPr>
            <a:endParaRPr lang="en-US" i="1" dirty="0" smtClean="0"/>
          </a:p>
        </p:txBody>
      </p:sp>
    </p:spTree>
    <p:extLst>
      <p:ext uri="{BB962C8B-B14F-4D97-AF65-F5344CB8AC3E}">
        <p14:creationId xmlns:p14="http://schemas.microsoft.com/office/powerpoint/2010/main" val="32600389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04664"/>
            <a:ext cx="8229600" cy="5602627"/>
          </a:xfrm>
        </p:spPr>
        <p:txBody>
          <a:bodyPr>
            <a:normAutofit fontScale="92500"/>
          </a:bodyPr>
          <a:lstStyle/>
          <a:p>
            <a:pPr marL="109728" indent="0">
              <a:buNone/>
            </a:pPr>
            <a:r>
              <a:rPr lang="en-US" dirty="0" smtClean="0"/>
              <a:t>Section 116 is regarding estoppel of tenant and of licensee of person in possession. This means that:</a:t>
            </a:r>
          </a:p>
          <a:p>
            <a:r>
              <a:rPr lang="en-US" dirty="0" smtClean="0"/>
              <a:t>The </a:t>
            </a:r>
            <a:r>
              <a:rPr lang="en-US" dirty="0" smtClean="0">
                <a:solidFill>
                  <a:srgbClr val="FF0000"/>
                </a:solidFill>
              </a:rPr>
              <a:t>tenant of immovable property  </a:t>
            </a:r>
            <a:r>
              <a:rPr lang="en-US" dirty="0" smtClean="0"/>
              <a:t>cannot during tenancy</a:t>
            </a:r>
          </a:p>
          <a:p>
            <a:endParaRPr lang="en-US" dirty="0"/>
          </a:p>
          <a:p>
            <a:r>
              <a:rPr lang="en-US" dirty="0" smtClean="0"/>
              <a:t>And the </a:t>
            </a:r>
            <a:r>
              <a:rPr lang="en-US" dirty="0" smtClean="0">
                <a:solidFill>
                  <a:srgbClr val="FF0000"/>
                </a:solidFill>
              </a:rPr>
              <a:t>Licensee (through such tenant</a:t>
            </a:r>
            <a:r>
              <a:rPr lang="en-US" dirty="0" smtClean="0"/>
              <a:t>) during the license</a:t>
            </a:r>
          </a:p>
          <a:p>
            <a:endParaRPr lang="en-US" dirty="0"/>
          </a:p>
          <a:p>
            <a:r>
              <a:rPr lang="en-US" dirty="0" smtClean="0">
                <a:solidFill>
                  <a:srgbClr val="FF0000"/>
                </a:solidFill>
              </a:rPr>
              <a:t>Shall</a:t>
            </a:r>
            <a:r>
              <a:rPr lang="en-US" dirty="0" smtClean="0"/>
              <a:t> not deny that the landlord had the </a:t>
            </a:r>
            <a:r>
              <a:rPr lang="en-US" dirty="0" smtClean="0">
                <a:solidFill>
                  <a:srgbClr val="FF0000"/>
                </a:solidFill>
              </a:rPr>
              <a:t>title to the property</a:t>
            </a:r>
            <a:r>
              <a:rPr lang="en-US" dirty="0" smtClean="0"/>
              <a:t> or the person had the </a:t>
            </a:r>
            <a:r>
              <a:rPr lang="en-US" dirty="0" smtClean="0">
                <a:solidFill>
                  <a:srgbClr val="FF0000"/>
                </a:solidFill>
              </a:rPr>
              <a:t>title to the possession</a:t>
            </a:r>
          </a:p>
          <a:p>
            <a:endParaRPr lang="en-US" dirty="0"/>
          </a:p>
          <a:p>
            <a:r>
              <a:rPr lang="en-US" dirty="0" smtClean="0"/>
              <a:t>No prohibition after tenancy is over.</a:t>
            </a:r>
            <a:endParaRPr lang="en-IN" dirty="0"/>
          </a:p>
        </p:txBody>
      </p:sp>
    </p:spTree>
    <p:extLst>
      <p:ext uri="{BB962C8B-B14F-4D97-AF65-F5344CB8AC3E}">
        <p14:creationId xmlns:p14="http://schemas.microsoft.com/office/powerpoint/2010/main" val="35360908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32656"/>
            <a:ext cx="8229600" cy="5674635"/>
          </a:xfrm>
        </p:spPr>
        <p:txBody>
          <a:bodyPr>
            <a:normAutofit/>
          </a:bodyPr>
          <a:lstStyle/>
          <a:p>
            <a:pPr marL="109728" indent="0">
              <a:buNone/>
            </a:pPr>
            <a:r>
              <a:rPr lang="en-US" dirty="0" smtClean="0"/>
              <a:t>Section 117 is regarding estoppel of acceptor of a bill of exchange or </a:t>
            </a:r>
            <a:r>
              <a:rPr lang="en-US" dirty="0" err="1" smtClean="0"/>
              <a:t>bailee</a:t>
            </a:r>
            <a:r>
              <a:rPr lang="en-US" dirty="0" smtClean="0"/>
              <a:t> of licensee. This means that:</a:t>
            </a:r>
          </a:p>
          <a:p>
            <a:pPr marL="109728" indent="0">
              <a:buNone/>
            </a:pPr>
            <a:endParaRPr lang="en-US" dirty="0" smtClean="0"/>
          </a:p>
          <a:p>
            <a:r>
              <a:rPr lang="en-US" dirty="0" smtClean="0"/>
              <a:t>The drawer is to be protected </a:t>
            </a:r>
            <a:r>
              <a:rPr lang="en-US" dirty="0" smtClean="0">
                <a:solidFill>
                  <a:srgbClr val="FF0000"/>
                </a:solidFill>
              </a:rPr>
              <a:t>if the acceptor denies his authority </a:t>
            </a:r>
            <a:r>
              <a:rPr lang="en-US" dirty="0" smtClean="0"/>
              <a:t>to make it or endorse it.</a:t>
            </a:r>
          </a:p>
          <a:p>
            <a:endParaRPr lang="en-US" dirty="0"/>
          </a:p>
          <a:p>
            <a:r>
              <a:rPr lang="en-US" dirty="0" smtClean="0"/>
              <a:t>The </a:t>
            </a:r>
            <a:r>
              <a:rPr lang="en-US" dirty="0" err="1" smtClean="0"/>
              <a:t>bailor</a:t>
            </a:r>
            <a:r>
              <a:rPr lang="en-US" dirty="0" smtClean="0"/>
              <a:t> or licensor is to be protected if </a:t>
            </a:r>
            <a:r>
              <a:rPr lang="en-US" dirty="0" smtClean="0">
                <a:solidFill>
                  <a:srgbClr val="FF0000"/>
                </a:solidFill>
              </a:rPr>
              <a:t>the </a:t>
            </a:r>
            <a:r>
              <a:rPr lang="en-US" dirty="0" err="1" smtClean="0">
                <a:solidFill>
                  <a:srgbClr val="FF0000"/>
                </a:solidFill>
              </a:rPr>
              <a:t>bailee</a:t>
            </a:r>
            <a:r>
              <a:rPr lang="en-US" dirty="0" smtClean="0">
                <a:solidFill>
                  <a:srgbClr val="FF0000"/>
                </a:solidFill>
              </a:rPr>
              <a:t> or licensee</a:t>
            </a:r>
            <a:r>
              <a:rPr lang="en-US" dirty="0" smtClean="0"/>
              <a:t> denies that they had the </a:t>
            </a:r>
            <a:r>
              <a:rPr lang="en-US" dirty="0" smtClean="0">
                <a:solidFill>
                  <a:srgbClr val="FF0000"/>
                </a:solidFill>
              </a:rPr>
              <a:t>authority to make </a:t>
            </a:r>
            <a:r>
              <a:rPr lang="en-US" dirty="0" smtClean="0"/>
              <a:t>such bailment or license.</a:t>
            </a:r>
          </a:p>
          <a:p>
            <a:endParaRPr lang="en-US" dirty="0"/>
          </a:p>
          <a:p>
            <a:endParaRPr lang="en-IN" dirty="0"/>
          </a:p>
        </p:txBody>
      </p:sp>
    </p:spTree>
    <p:extLst>
      <p:ext uri="{BB962C8B-B14F-4D97-AF65-F5344CB8AC3E}">
        <p14:creationId xmlns:p14="http://schemas.microsoft.com/office/powerpoint/2010/main" val="1059062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04664"/>
            <a:ext cx="8229600" cy="5602627"/>
          </a:xfrm>
        </p:spPr>
        <p:txBody>
          <a:bodyPr/>
          <a:lstStyle/>
          <a:p>
            <a:r>
              <a:rPr lang="en-US" dirty="0"/>
              <a:t>The explanation 1 says that the fact </a:t>
            </a:r>
            <a:r>
              <a:rPr lang="en-US" dirty="0">
                <a:solidFill>
                  <a:srgbClr val="FF0000"/>
                </a:solidFill>
              </a:rPr>
              <a:t>whether the bill was really made by the one</a:t>
            </a:r>
            <a:r>
              <a:rPr lang="en-US" dirty="0"/>
              <a:t> it is being said to be made can be disputed by the acceptor.</a:t>
            </a:r>
          </a:p>
          <a:p>
            <a:pPr marL="109728" indent="0">
              <a:buNone/>
            </a:pPr>
            <a:endParaRPr lang="en-US" dirty="0" smtClean="0"/>
          </a:p>
          <a:p>
            <a:r>
              <a:rPr lang="en-US" dirty="0" smtClean="0"/>
              <a:t>Similarly explanation 2 says that if there is delivery by the </a:t>
            </a:r>
            <a:r>
              <a:rPr lang="en-US" dirty="0" err="1" smtClean="0"/>
              <a:t>bailee</a:t>
            </a:r>
            <a:r>
              <a:rPr lang="en-US" dirty="0" smtClean="0"/>
              <a:t> to a person other than the </a:t>
            </a:r>
            <a:r>
              <a:rPr lang="en-US" dirty="0" err="1" smtClean="0"/>
              <a:t>bailor</a:t>
            </a:r>
            <a:r>
              <a:rPr lang="en-US" dirty="0" smtClean="0"/>
              <a:t>, it may be proved by the former that </a:t>
            </a:r>
            <a:r>
              <a:rPr lang="en-US" dirty="0" smtClean="0">
                <a:solidFill>
                  <a:srgbClr val="FF0000"/>
                </a:solidFill>
              </a:rPr>
              <a:t>such other person had a right to the goods</a:t>
            </a:r>
            <a:r>
              <a:rPr lang="en-US" dirty="0" smtClean="0"/>
              <a:t> as against the </a:t>
            </a:r>
            <a:r>
              <a:rPr lang="en-US" dirty="0" err="1" smtClean="0"/>
              <a:t>bailor</a:t>
            </a:r>
            <a:r>
              <a:rPr lang="en-US" dirty="0" smtClean="0"/>
              <a:t> </a:t>
            </a:r>
            <a:endParaRPr lang="en-IN" dirty="0"/>
          </a:p>
        </p:txBody>
      </p:sp>
    </p:spTree>
    <p:extLst>
      <p:ext uri="{BB962C8B-B14F-4D97-AF65-F5344CB8AC3E}">
        <p14:creationId xmlns:p14="http://schemas.microsoft.com/office/powerpoint/2010/main" val="10234100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04664"/>
            <a:ext cx="8229600" cy="5602627"/>
          </a:xfrm>
        </p:spPr>
        <p:txBody>
          <a:bodyPr>
            <a:normAutofit fontScale="77500" lnSpcReduction="20000"/>
          </a:bodyPr>
          <a:lstStyle/>
          <a:p>
            <a:pPr marL="109728" indent="0" algn="just">
              <a:buNone/>
            </a:pPr>
            <a:r>
              <a:rPr lang="en-US" b="1" u="sng" dirty="0" err="1" smtClean="0">
                <a:solidFill>
                  <a:srgbClr val="FF0000"/>
                </a:solidFill>
              </a:rPr>
              <a:t>CaseLaw</a:t>
            </a:r>
            <a:endParaRPr lang="en-US" b="1" u="sng" dirty="0" smtClean="0">
              <a:solidFill>
                <a:srgbClr val="FF0000"/>
              </a:solidFill>
            </a:endParaRPr>
          </a:p>
          <a:p>
            <a:pPr algn="just"/>
            <a:r>
              <a:rPr lang="en-US" dirty="0" err="1">
                <a:solidFill>
                  <a:srgbClr val="FF0000"/>
                </a:solidFill>
              </a:rPr>
              <a:t>Madhuri</a:t>
            </a:r>
            <a:r>
              <a:rPr lang="en-US" dirty="0">
                <a:solidFill>
                  <a:srgbClr val="FF0000"/>
                </a:solidFill>
              </a:rPr>
              <a:t> Patel v. Addl. Commissioner, Tribal Development, AIR 1995 SC </a:t>
            </a:r>
            <a:r>
              <a:rPr lang="en-US" dirty="0" smtClean="0">
                <a:solidFill>
                  <a:srgbClr val="FF0000"/>
                </a:solidFill>
              </a:rPr>
              <a:t>94</a:t>
            </a:r>
          </a:p>
          <a:p>
            <a:pPr marL="109728" indent="0" algn="just">
              <a:buNone/>
            </a:pPr>
            <a:endParaRPr lang="en-US" dirty="0" smtClean="0"/>
          </a:p>
          <a:p>
            <a:pPr marL="109728" indent="0" algn="just">
              <a:buNone/>
            </a:pPr>
            <a:r>
              <a:rPr lang="en-US" i="1" dirty="0" smtClean="0"/>
              <a:t>A candidate obtaining admission to educational course by fraud cannot claim to continue on the basis of estoppel.</a:t>
            </a:r>
          </a:p>
          <a:p>
            <a:pPr marL="109728" indent="0" algn="just">
              <a:buNone/>
            </a:pPr>
            <a:endParaRPr lang="en-US" i="1" dirty="0"/>
          </a:p>
          <a:p>
            <a:pPr marL="109728" indent="0" algn="just">
              <a:buNone/>
            </a:pPr>
            <a:r>
              <a:rPr lang="en-US" i="1" dirty="0"/>
              <a:t>The admission wrongly gained or appointment wrongly obtained on the basis of false social status certificate necessarily has the effect of depriving the genuine Scheduled Castes or Scheduled Tribes or OBC candidates as enjoined in the Constitution of the benefits conferred on them by the Constitution. The genuine candidates are also denied admission to educational institutions or appointments to office or posts under a State for want of social status certificate. The ineligible or spurious persons who falsely gained entry resort to dilatory tactics and create hurdles in completion of the inquiries by the Scrutiny Committee. </a:t>
            </a:r>
            <a:endParaRPr lang="en-US" i="1" dirty="0" smtClean="0"/>
          </a:p>
          <a:p>
            <a:pPr marL="109728" indent="0">
              <a:buNone/>
            </a:pPr>
            <a:endParaRPr lang="en-IN" dirty="0"/>
          </a:p>
        </p:txBody>
      </p:sp>
    </p:spTree>
    <p:extLst>
      <p:ext uri="{BB962C8B-B14F-4D97-AF65-F5344CB8AC3E}">
        <p14:creationId xmlns:p14="http://schemas.microsoft.com/office/powerpoint/2010/main" val="36487456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76672"/>
            <a:ext cx="8229600" cy="5530619"/>
          </a:xfrm>
        </p:spPr>
        <p:txBody>
          <a:bodyPr>
            <a:normAutofit fontScale="85000" lnSpcReduction="10000"/>
          </a:bodyPr>
          <a:lstStyle/>
          <a:p>
            <a:pPr algn="just"/>
            <a:r>
              <a:rPr lang="fr-FR" dirty="0" err="1">
                <a:solidFill>
                  <a:srgbClr val="FF0000"/>
                </a:solidFill>
              </a:rPr>
              <a:t>Sanatan</a:t>
            </a:r>
            <a:r>
              <a:rPr lang="fr-FR" dirty="0">
                <a:solidFill>
                  <a:srgbClr val="FF0000"/>
                </a:solidFill>
              </a:rPr>
              <a:t> </a:t>
            </a:r>
            <a:r>
              <a:rPr lang="fr-FR" dirty="0" err="1">
                <a:solidFill>
                  <a:srgbClr val="FF0000"/>
                </a:solidFill>
              </a:rPr>
              <a:t>Gauda</a:t>
            </a:r>
            <a:r>
              <a:rPr lang="fr-FR" dirty="0">
                <a:solidFill>
                  <a:srgbClr val="FF0000"/>
                </a:solidFill>
              </a:rPr>
              <a:t> v. Berhampur </a:t>
            </a:r>
            <a:r>
              <a:rPr lang="fr-FR" dirty="0" err="1">
                <a:solidFill>
                  <a:srgbClr val="FF0000"/>
                </a:solidFill>
              </a:rPr>
              <a:t>University</a:t>
            </a:r>
            <a:r>
              <a:rPr lang="fr-FR" dirty="0">
                <a:solidFill>
                  <a:srgbClr val="FF0000"/>
                </a:solidFill>
              </a:rPr>
              <a:t>, AIR 1990 SC </a:t>
            </a:r>
            <a:r>
              <a:rPr lang="fr-FR" dirty="0" smtClean="0">
                <a:solidFill>
                  <a:srgbClr val="FF0000"/>
                </a:solidFill>
              </a:rPr>
              <a:t>1075</a:t>
            </a:r>
            <a:endParaRPr lang="fr-FR" dirty="0"/>
          </a:p>
          <a:p>
            <a:pPr marL="109728" indent="0" algn="just">
              <a:buNone/>
            </a:pPr>
            <a:r>
              <a:rPr lang="en-US" i="1" dirty="0" smtClean="0"/>
              <a:t>The appellant </a:t>
            </a:r>
            <a:r>
              <a:rPr lang="en-US" i="1" dirty="0"/>
              <a:t>while securing his admission in the Law College had admittedly submitted his marks-sheet along with the application for admission. The Law College had admitted him. He had pursued his studies for two years. The University had also granted him the admission card for the Pre-Law and Intermediate Law examinations. He was permitted to appear in the said examinations. He was also admitted to the Final year of the course. It is only at the stage of the declaration of his results of the Pre-Law and Inter-Law examinations that the University raised the objection to his </a:t>
            </a:r>
            <a:r>
              <a:rPr lang="en-US" i="1" dirty="0" smtClean="0"/>
              <a:t>so called </a:t>
            </a:r>
            <a:r>
              <a:rPr lang="en-US" i="1" dirty="0"/>
              <a:t>ineligibility to be admitted to the Law course. The University </a:t>
            </a:r>
            <a:r>
              <a:rPr lang="en-US" i="1" dirty="0" smtClean="0"/>
              <a:t>was estopped </a:t>
            </a:r>
            <a:r>
              <a:rPr lang="en-US" i="1" dirty="0"/>
              <a:t>from refusing to declare the results of the appellant's examination or from preventing him from pursuing his final year course. </a:t>
            </a:r>
            <a:endParaRPr lang="fr-FR" i="1" dirty="0"/>
          </a:p>
        </p:txBody>
      </p:sp>
    </p:spTree>
    <p:extLst>
      <p:ext uri="{BB962C8B-B14F-4D97-AF65-F5344CB8AC3E}">
        <p14:creationId xmlns:p14="http://schemas.microsoft.com/office/powerpoint/2010/main" val="387636224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1594</TotalTime>
  <Words>692</Words>
  <Application>Microsoft Office PowerPoint</Application>
  <PresentationFormat>On-screen Show (4:3)</PresentationFormat>
  <Paragraphs>50</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Concourse</vt:lpstr>
      <vt:lpstr>On Proof (Contd.) (a) ii- Facts which the parties are prohibited from proving – Doctrine of Estoppel – sections 115-117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 Proof (Contd.) (a) ii- Facts which the parties are prohibited from proving – Doctrine of Estoppel – sections 115-117</dc:title>
  <dc:creator>Dell</dc:creator>
  <cp:lastModifiedBy>Dell</cp:lastModifiedBy>
  <cp:revision>12</cp:revision>
  <dcterms:created xsi:type="dcterms:W3CDTF">2020-04-03T09:26:50Z</dcterms:created>
  <dcterms:modified xsi:type="dcterms:W3CDTF">2020-04-04T12:01:13Z</dcterms:modified>
</cp:coreProperties>
</file>